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47" r:id="rId263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63" Type="http://schemas.openxmlformats.org/officeDocument/2006/relationships/slide" Target="slides/slide192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0" name="Shape 5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1" name="Google Shape;5481;g33c5e4031bd_0_12248:notes"/>
          <p:cNvSpPr txBox="1"/>
          <p:nvPr/>
        </p:nvSpPr>
        <p:spPr>
          <a:xfrm>
            <a:off x="3881437" y="8686511"/>
            <a:ext cx="2972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0725" lIns="81475" spcFirstLastPara="1" rIns="81475" wrap="square" tIns="407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Times New Roman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sz="1200"/>
          </a:p>
        </p:txBody>
      </p:sp>
      <p:sp>
        <p:nvSpPr>
          <p:cNvPr id="5482" name="Google Shape;5482;g33c5e4031bd_0_12248:notes"/>
          <p:cNvSpPr/>
          <p:nvPr/>
        </p:nvSpPr>
        <p:spPr>
          <a:xfrm>
            <a:off x="1008529" y="632114"/>
            <a:ext cx="4034100" cy="31173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3" name="Google Shape;5483;g33c5e4031bd_0_12248:notes"/>
          <p:cNvSpPr txBox="1"/>
          <p:nvPr/>
        </p:nvSpPr>
        <p:spPr>
          <a:xfrm>
            <a:off x="605118" y="3948545"/>
            <a:ext cx="4840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4" name="Google Shape;5484;g33c5e4031bd_0_12248:notes"/>
          <p:cNvSpPr txBox="1"/>
          <p:nvPr>
            <p:ph idx="1" type="body"/>
          </p:nvPr>
        </p:nvSpPr>
        <p:spPr>
          <a:xfrm>
            <a:off x="686360" y="4342534"/>
            <a:ext cx="5482500" cy="4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5" name="Google Shape;5485;g33c5e4031bd_0_12248:notes"/>
          <p:cNvSpPr/>
          <p:nvPr>
            <p:ph idx="2" type="sldImg"/>
          </p:nvPr>
        </p:nvSpPr>
        <p:spPr>
          <a:xfrm>
            <a:off x="471663" y="694170"/>
            <a:ext cx="5910300" cy="342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0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264.png"/></Relationships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86" name="Shape 5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7" name="Google Shape;5487;p760"/>
          <p:cNvSpPr txBox="1"/>
          <p:nvPr/>
        </p:nvSpPr>
        <p:spPr>
          <a:xfrm>
            <a:off x="414720" y="88569"/>
            <a:ext cx="74649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MEDICAL/SURGICAL MANAGEMENT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8" name="Google Shape;5488;p760"/>
          <p:cNvSpPr txBox="1"/>
          <p:nvPr/>
        </p:nvSpPr>
        <p:spPr>
          <a:xfrm>
            <a:off x="414720" y="1088754"/>
            <a:ext cx="3643200" cy="31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9" name="Google Shape;5489;p760"/>
          <p:cNvSpPr txBox="1"/>
          <p:nvPr/>
        </p:nvSpPr>
        <p:spPr>
          <a:xfrm>
            <a:off x="414720" y="622145"/>
            <a:ext cx="74649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635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●"/>
            </a:pPr>
            <a:r>
              <a:rPr b="1" i="0" lang="zh-CN" sz="2600" u="none" cap="none" strike="noStrik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*Transvaginal ultrasound (preferred); also done is a transabdominal ultrasound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22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Normal Result:</a:t>
            </a:r>
            <a:r>
              <a:rPr b="0" i="0" lang="zh-C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Placental implantation visualized in fundus of uterus.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22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Abnormality with condition:</a:t>
            </a:r>
            <a:r>
              <a:rPr b="0" i="0" lang="zh-C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Placental implantation visualized in lower uterine segment.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22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Explanation: </a:t>
            </a:r>
            <a:r>
              <a:rPr b="0" i="0" lang="zh-C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 of placenta determines location and can rule out other causes of bleeding (e.g., abruption, cervical lesion, excessive show)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